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4"/>
  </p:sldMasterIdLst>
  <p:sldIdLst>
    <p:sldId id="256" r:id="rId5"/>
    <p:sldId id="257" r:id="rId6"/>
    <p:sldId id="258" r:id="rId7"/>
    <p:sldId id="263" r:id="rId8"/>
    <p:sldId id="264" r:id="rId9"/>
    <p:sldId id="265" r:id="rId10"/>
    <p:sldId id="267" r:id="rId11"/>
    <p:sldId id="261" r:id="rId12"/>
    <p:sldId id="266" r:id="rId13"/>
    <p:sldId id="262" r:id="rId14"/>
    <p:sldId id="259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3.m4a>
</file>

<file path=ppt/media/media4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403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32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181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33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3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98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890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885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916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709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994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8652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9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8DB6A6-4E37-4902-ABB3-F855A7FEAF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434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F65E2B-9224-4625-A995-3157896C4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2807208"/>
          </a:xfrm>
        </p:spPr>
        <p:txBody>
          <a:bodyPr anchor="b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Bank Customer Churn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2033E-5918-4B7E-A6D4-5FFD6165DE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3968496"/>
            <a:ext cx="4023360" cy="120814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Scott Fiene</a:t>
            </a:r>
          </a:p>
        </p:txBody>
      </p:sp>
      <p:pic>
        <p:nvPicPr>
          <p:cNvPr id="5" name="Bank Churn">
            <a:hlinkClick r:id="" action="ppaction://media"/>
            <a:extLst>
              <a:ext uri="{FF2B5EF4-FFF2-40B4-BE49-F238E27FC236}">
                <a16:creationId xmlns:a16="http://schemas.microsoft.com/office/drawing/2014/main" id="{74AD9B21-4F28-4139-A33E-A4B6319595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7160" y="62483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979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7886309-8F28-488F-8BA9-0BF7494C8D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D5ABE4-8A47-4A84-9DB4-CCB7A3D42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537156" cy="58978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0DED0E-77CC-4BF5-AC3F-AB1F96C692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7" y="2317434"/>
            <a:ext cx="5200309" cy="222313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8EB06DC-2D36-4101-B5B2-45B5B1EEC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5035" y="480060"/>
            <a:ext cx="5531569" cy="58978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C70DEF-7843-4FC1-A495-51D1694086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6824" y="2330139"/>
            <a:ext cx="5201708" cy="2197721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1E38480-38C4-4704-93D2-A19A54E425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7012" y="4378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55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254B162D-1BD7-41E0-844F-F94AE2CE2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64404B-1C0F-4383-8FC3-A3E3264AA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19F5C88-C232-4D01-8DB1-8A0C673DD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65DEC4-7598-4EB5-A470-B1BA2BEFC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590" y="599724"/>
            <a:ext cx="6460026" cy="520032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C07D06-A413-4CFB-88B9-177A898029B8}"/>
              </a:ext>
            </a:extLst>
          </p:cNvPr>
          <p:cNvSpPr txBox="1"/>
          <p:nvPr/>
        </p:nvSpPr>
        <p:spPr>
          <a:xfrm>
            <a:off x="4325947" y="5901287"/>
            <a:ext cx="3533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Scatter Matrix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561467B-75D4-4894-9B91-F2ACDF1CC8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737" y="-165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4B162D-1BD7-41E0-844F-F94AE2CE2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64404B-1C0F-4383-8FC3-A3E3264AA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9F5C88-C232-4D01-8DB1-8A0C673DD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200C51-7709-4FDA-8418-548A96288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532" y="814419"/>
            <a:ext cx="11292143" cy="477093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3F1924-1C96-40EF-B062-D6525B5002F6}"/>
              </a:ext>
            </a:extLst>
          </p:cNvPr>
          <p:cNvSpPr txBox="1"/>
          <p:nvPr/>
        </p:nvSpPr>
        <p:spPr>
          <a:xfrm>
            <a:off x="4325947" y="5901287"/>
            <a:ext cx="3533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Appendix – Top 25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406DEE1-D7BC-4E6A-861B-05DCC40965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737" y="288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39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0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9">
            <a:extLst>
              <a:ext uri="{FF2B5EF4-FFF2-40B4-BE49-F238E27FC236}">
                <a16:creationId xmlns:a16="http://schemas.microsoft.com/office/drawing/2014/main" id="{12E8CD4E-6381-4807-AA5B-CE0024A8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D28445F8-F032-43C9-8D0F-A5155F525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59"/>
            <a:ext cx="5538555" cy="2887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BCB4F2-8341-4508-B0C4-80F537E8DD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992" r="3613" b="3420"/>
          <a:stretch/>
        </p:blipFill>
        <p:spPr>
          <a:xfrm>
            <a:off x="6339669" y="4230636"/>
            <a:ext cx="5023748" cy="1627607"/>
          </a:xfrm>
          <a:prstGeom prst="rect">
            <a:avLst/>
          </a:prstGeom>
        </p:spPr>
      </p:pic>
      <p:sp>
        <p:nvSpPr>
          <p:cNvPr id="20" name="Rectangle 13">
            <a:extLst>
              <a:ext uri="{FF2B5EF4-FFF2-40B4-BE49-F238E27FC236}">
                <a16:creationId xmlns:a16="http://schemas.microsoft.com/office/drawing/2014/main" id="{36A325B5-56A3-425A-B9A3-0CEB7CA1B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480060"/>
            <a:ext cx="5538555" cy="28870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9979E4-ACB1-441D-8ED6-FDA2014445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027" r="3613" b="569"/>
          <a:stretch/>
        </p:blipFill>
        <p:spPr>
          <a:xfrm>
            <a:off x="6433835" y="1308606"/>
            <a:ext cx="5023748" cy="167753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80DE958-9D45-4CAD-BF1F-FA2ED970B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3" y="3527956"/>
            <a:ext cx="5538554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40D521-A26D-419E-A4D1-8519D55A01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21" t="9724" r="2934" b="3944"/>
          <a:stretch/>
        </p:blipFill>
        <p:spPr>
          <a:xfrm>
            <a:off x="742576" y="4230636"/>
            <a:ext cx="4990292" cy="164236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B93B4BF-AD35-4E52-8131-161C5FB9C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3527956"/>
            <a:ext cx="5538555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212F42-D4D0-40DE-9A67-575E3CB7DAE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22" t="14987" r="1650" b="-1867"/>
          <a:stretch/>
        </p:blipFill>
        <p:spPr>
          <a:xfrm>
            <a:off x="709127" y="1343607"/>
            <a:ext cx="5057191" cy="16075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AA2BF9-7FCF-4765-8F89-8EFDA67F5F73}"/>
              </a:ext>
            </a:extLst>
          </p:cNvPr>
          <p:cNvSpPr txBox="1"/>
          <p:nvPr/>
        </p:nvSpPr>
        <p:spPr>
          <a:xfrm>
            <a:off x="1437617" y="718906"/>
            <a:ext cx="3533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Precision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CD8597-24EC-4863-A048-8F89A50505FA}"/>
              </a:ext>
            </a:extLst>
          </p:cNvPr>
          <p:cNvSpPr txBox="1"/>
          <p:nvPr/>
        </p:nvSpPr>
        <p:spPr>
          <a:xfrm>
            <a:off x="7179053" y="3724407"/>
            <a:ext cx="3533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AUC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197E6C-2194-4E54-85B8-699DEE1B5DF0}"/>
              </a:ext>
            </a:extLst>
          </p:cNvPr>
          <p:cNvSpPr txBox="1"/>
          <p:nvPr/>
        </p:nvSpPr>
        <p:spPr>
          <a:xfrm>
            <a:off x="1479633" y="3648464"/>
            <a:ext cx="3533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Accuracy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FB0195-FC72-4D4F-BC66-0608F4F81A85}"/>
              </a:ext>
            </a:extLst>
          </p:cNvPr>
          <p:cNvSpPr txBox="1"/>
          <p:nvPr/>
        </p:nvSpPr>
        <p:spPr>
          <a:xfrm>
            <a:off x="7084887" y="718906"/>
            <a:ext cx="3533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Recall</a:t>
            </a:r>
          </a:p>
        </p:txBody>
      </p:sp>
      <p:pic>
        <p:nvPicPr>
          <p:cNvPr id="8" name="Auto Model">
            <a:hlinkClick r:id="" action="ppaction://media"/>
            <a:extLst>
              <a:ext uri="{FF2B5EF4-FFF2-40B4-BE49-F238E27FC236}">
                <a16:creationId xmlns:a16="http://schemas.microsoft.com/office/drawing/2014/main" id="{4F79B975-EC68-4692-B605-8EC3C18130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8566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84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254B162D-1BD7-41E0-844F-F94AE2CE2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1264404B-1C0F-4383-8FC3-A3E3264AA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9F5C88-C232-4D01-8DB1-8A0C673DD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CEDA7E-6163-496F-9511-17435779A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532" y="884995"/>
            <a:ext cx="11292143" cy="462977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129AE5-4F8A-4DA8-B387-E90540169B70}"/>
              </a:ext>
            </a:extLst>
          </p:cNvPr>
          <p:cNvSpPr txBox="1"/>
          <p:nvPr/>
        </p:nvSpPr>
        <p:spPr>
          <a:xfrm>
            <a:off x="4325947" y="5901287"/>
            <a:ext cx="3533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ROC</a:t>
            </a:r>
            <a:r>
              <a:rPr lang="en-US" sz="2400" b="1" dirty="0"/>
              <a:t> </a:t>
            </a:r>
            <a:r>
              <a:rPr lang="en-US" sz="2400" b="1" dirty="0">
                <a:solidFill>
                  <a:schemeClr val="bg1"/>
                </a:solidFill>
              </a:rPr>
              <a:t>Comparison</a:t>
            </a:r>
          </a:p>
        </p:txBody>
      </p:sp>
      <p:pic>
        <p:nvPicPr>
          <p:cNvPr id="3" name="ROC Comparison">
            <a:hlinkClick r:id="" action="ppaction://media"/>
            <a:extLst>
              <a:ext uri="{FF2B5EF4-FFF2-40B4-BE49-F238E27FC236}">
                <a16:creationId xmlns:a16="http://schemas.microsoft.com/office/drawing/2014/main" id="{D4A0F3DC-2EF7-4420-80F5-1B8CD760EE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685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0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4B162D-1BD7-41E0-844F-F94AE2CE2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64404B-1C0F-4383-8FC3-A3E3264AA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9F5C88-C232-4D01-8DB1-8A0C673DD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Picture 1" descr="A close up of a map&#10;&#10;Description automatically generated">
            <a:extLst>
              <a:ext uri="{FF2B5EF4-FFF2-40B4-BE49-F238E27FC236}">
                <a16:creationId xmlns:a16="http://schemas.microsoft.com/office/drawing/2014/main" id="{F843E69F-18FE-423D-A359-3BD276A1F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6748" y="599724"/>
            <a:ext cx="7591710" cy="520032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8C1F2CD-5469-48D2-9ADD-81AB360781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551" y="-98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0BFAF8-637A-45EC-9EA1-9E9BF25D58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796" y="1123527"/>
            <a:ext cx="2198791" cy="46048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3EBC1707-19DB-456C-8665-D367EBAFE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0676" y="2935120"/>
            <a:ext cx="3537345" cy="9816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0117A38-2E7A-470B-8F00-6B64EF0146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2336" y="2828088"/>
            <a:ext cx="3517120" cy="119568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61A36CE-46A6-44E7-ACB4-97303A6993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82400" y="62313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7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2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3F24B4-B4A1-4ED9-967F-2D309A9FA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183" y="854542"/>
            <a:ext cx="7678222" cy="53728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8AA7A7-65FE-40A0-A70C-0759E2E9A1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367" y="2895525"/>
            <a:ext cx="1486107" cy="1066949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36BBD82-BCF5-47E2-A9A7-F1A92BEF6B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433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2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E5DE46-7225-483C-AC04-F701E0A321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180" y="964742"/>
            <a:ext cx="5477639" cy="14575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8329A2-3268-4331-BB81-2340EB14DC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044" y="3551274"/>
            <a:ext cx="10821910" cy="1428949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45F66E-FFD6-4C2C-B983-BC1267BB11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444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398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4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6CB504C-C60D-4602-978F-1650CEB63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64105"/>
            <a:ext cx="12192000" cy="9711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2ECA4BA-92E3-432C-A475-5B175C1D4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8813" y="2192778"/>
            <a:ext cx="3934374" cy="2381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282FDC-E182-4B83-8DD7-DEDA1EE2D5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2449" y="1933752"/>
            <a:ext cx="3648584" cy="219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3D29DB-2CF8-45AB-BA2C-BD4160765B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6390" y="1983199"/>
            <a:ext cx="2953162" cy="2095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78F45C-894F-4539-8388-3A0CA1ED0A1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131"/>
          <a:stretch/>
        </p:blipFill>
        <p:spPr>
          <a:xfrm>
            <a:off x="0" y="3088433"/>
            <a:ext cx="7072604" cy="3373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3D681D-23F1-462B-AAD5-37A1DB56B0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02510" y="6462187"/>
            <a:ext cx="3467584" cy="209579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0DB0ED7-01C5-45AD-A837-2AB7CCE83A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84132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36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3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E22EDAF-5B6B-4EDA-874A-D2323A563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093E9-0FF5-4C8A-87CA-1A77A8A8A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531B9EF-E1F9-40FE-9CC0-C4C5F7025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457049-EBE6-4D4A-9603-74419DBBE7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44DE12-5F63-4226-A183-A0BDC790B1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99" b="-1"/>
          <a:stretch/>
        </p:blipFill>
        <p:spPr>
          <a:xfrm>
            <a:off x="446532" y="599724"/>
            <a:ext cx="11292143" cy="520032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54EC586-DBC6-420F-A910-59AC50ABF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F41B9-9028-4597-8DFC-B75E7D028E99}"/>
              </a:ext>
            </a:extLst>
          </p:cNvPr>
          <p:cNvSpPr txBox="1"/>
          <p:nvPr/>
        </p:nvSpPr>
        <p:spPr>
          <a:xfrm>
            <a:off x="4325947" y="5901287"/>
            <a:ext cx="3533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ROC</a:t>
            </a:r>
            <a:r>
              <a:rPr lang="en-US" sz="2400" b="1" dirty="0"/>
              <a:t> </a:t>
            </a:r>
            <a:r>
              <a:rPr lang="en-US" sz="2400" b="1" dirty="0">
                <a:solidFill>
                  <a:schemeClr val="bg1"/>
                </a:solidFill>
              </a:rPr>
              <a:t>Comparison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2C4B778-56BA-46B4-94A4-A913F4EEE3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0199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075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AnalogousFromRegularSeed_2SEEDS">
      <a:dk1>
        <a:srgbClr val="000000"/>
      </a:dk1>
      <a:lt1>
        <a:srgbClr val="FFFFFF"/>
      </a:lt1>
      <a:dk2>
        <a:srgbClr val="243641"/>
      </a:dk2>
      <a:lt2>
        <a:srgbClr val="E8E6E2"/>
      </a:lt2>
      <a:accent1>
        <a:srgbClr val="205BCC"/>
      </a:accent1>
      <a:accent2>
        <a:srgbClr val="31B1D9"/>
      </a:accent2>
      <a:accent3>
        <a:srgbClr val="5449E2"/>
      </a:accent3>
      <a:accent4>
        <a:srgbClr val="CC3620"/>
      </a:accent4>
      <a:accent5>
        <a:srgbClr val="DE9032"/>
      </a:accent5>
      <a:accent6>
        <a:srgbClr val="ACA61B"/>
      </a:accent6>
      <a:hlink>
        <a:srgbClr val="A17C35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20FC056A394BC4F8895B0A18FC12159" ma:contentTypeVersion="8" ma:contentTypeDescription="Create a new document." ma:contentTypeScope="" ma:versionID="f2b8b29200da71f4c48a9645ad85698a">
  <xsd:schema xmlns:xsd="http://www.w3.org/2001/XMLSchema" xmlns:xs="http://www.w3.org/2001/XMLSchema" xmlns:p="http://schemas.microsoft.com/office/2006/metadata/properties" xmlns:ns3="06c70108-4e28-4b73-81d6-5d1b8683eee6" targetNamespace="http://schemas.microsoft.com/office/2006/metadata/properties" ma:root="true" ma:fieldsID="a226376efad8237fb13e3f8b24947fc7" ns3:_="">
    <xsd:import namespace="06c70108-4e28-4b73-81d6-5d1b8683eee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c70108-4e28-4b73-81d6-5d1b8683ee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F0D1EF3-731F-443C-83C0-84C93AE2D8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c70108-4e28-4b73-81d6-5d1b8683ee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1C4FE42-ACE5-4318-90B0-0E9CAA72C79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5E00586-68EF-449F-99CA-FB97A92866C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19</Words>
  <Application>Microsoft Office PowerPoint</Application>
  <PresentationFormat>Widescreen</PresentationFormat>
  <Paragraphs>10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Avenir Next LT Pro</vt:lpstr>
      <vt:lpstr>Wingdings 2</vt:lpstr>
      <vt:lpstr>DividendVTI</vt:lpstr>
      <vt:lpstr>Bank Customer Churn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Customer Churn</dc:title>
  <dc:creator>Scott Fiene</dc:creator>
  <cp:lastModifiedBy>Scott Fiene</cp:lastModifiedBy>
  <cp:revision>2</cp:revision>
  <dcterms:created xsi:type="dcterms:W3CDTF">2020-05-26T23:57:27Z</dcterms:created>
  <dcterms:modified xsi:type="dcterms:W3CDTF">2020-05-27T00:09:22Z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0x010100720FC056A394BC4F8895B0A18FC12159</vt:lpwstr>
  </property>
</Properties>
</file>